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61" r:id="rId2"/>
  </p:sldIdLst>
  <p:sldSz cx="21599525" cy="30240288"/>
  <p:notesSz cx="6858000" cy="9144000"/>
  <p:embeddedFontLst>
    <p:embeddedFont>
      <p:font typeface="KoPubWorld돋움체 Bold" panose="020B0600000101010101" charset="-127"/>
      <p:bold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24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5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5B9BD5"/>
    <a:srgbClr val="2E1D54"/>
    <a:srgbClr val="32205A"/>
    <a:srgbClr val="ED7D31"/>
    <a:srgbClr val="523593"/>
    <a:srgbClr val="412A74"/>
    <a:srgbClr val="21153B"/>
    <a:srgbClr val="005696"/>
    <a:srgbClr val="001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04" autoAdjust="0"/>
    <p:restoredTop sz="94660"/>
  </p:normalViewPr>
  <p:slideViewPr>
    <p:cSldViewPr snapToGrid="0">
      <p:cViewPr varScale="1">
        <p:scale>
          <a:sx n="10" d="100"/>
          <a:sy n="10" d="100"/>
        </p:scale>
        <p:origin x="2466" y="114"/>
      </p:cViewPr>
      <p:guideLst>
        <p:guide orient="horz" pos="9524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0BE7-57DD-4E46-BBF3-FB5E65DACE6A}" type="datetimeFigureOut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79747-0005-49E2-9E9F-906870918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871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25400-64F7-4AF7-8BBC-C769E28FA35F}" type="datetimeFigureOut">
              <a:rPr lang="ko-KR" altLang="en-US" smtClean="0"/>
              <a:t>2022-05-26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27275" y="1143000"/>
            <a:ext cx="2203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5D688-FAA0-4934-9D6C-CA2389A967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30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I: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-320847" y="-2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9696755" cy="2122200"/>
                <a:chOff x="-6879657" y="8606760"/>
                <a:chExt cx="19696755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832803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(01)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1296465" y="8606760"/>
                  <a:ext cx="11520633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                     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9835017" cy="2122200"/>
                <a:chOff x="-6879656" y="8606760"/>
                <a:chExt cx="19835017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(02)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1201020" y="8606760"/>
                  <a:ext cx="1175434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20101338" cy="2122200"/>
                <a:chOff x="-6879656" y="8606760"/>
                <a:chExt cx="20101338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(03)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1252878" y="8606760"/>
                  <a:ext cx="11968804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53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2022-05-26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그룹 70">
            <a:extLst>
              <a:ext uri="{FF2B5EF4-FFF2-40B4-BE49-F238E27FC236}">
                <a16:creationId xmlns:a16="http://schemas.microsoft.com/office/drawing/2014/main" id="{39B4D076-CBB6-4C78-A00A-DE861294DD24}"/>
              </a:ext>
            </a:extLst>
          </p:cNvPr>
          <p:cNvGrpSpPr/>
          <p:nvPr/>
        </p:nvGrpSpPr>
        <p:grpSpPr>
          <a:xfrm>
            <a:off x="1177750" y="7479001"/>
            <a:ext cx="3322155" cy="750446"/>
            <a:chOff x="1224642" y="7174200"/>
            <a:chExt cx="3322155" cy="750446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C33DA88A-847C-4BD4-8E6E-D60B7C46291B}"/>
                </a:ext>
              </a:extLst>
            </p:cNvPr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E1E2FDE0-8DDF-405F-AB17-E84CAF3D31C1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과제목적</a:t>
                </a:r>
              </a:p>
            </p:txBody>
          </p:sp>
          <p:sp>
            <p:nvSpPr>
              <p:cNvPr id="75" name="직각 삼각형 74">
                <a:extLst>
                  <a:ext uri="{FF2B5EF4-FFF2-40B4-BE49-F238E27FC236}">
                    <a16:creationId xmlns:a16="http://schemas.microsoft.com/office/drawing/2014/main" id="{F78D9B11-03CA-4503-AFCE-F0D710235F1B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D30B06C8-C7C9-4170-9AE7-22CA7A8D56F5}"/>
                </a:ext>
              </a:extLst>
            </p:cNvPr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9F8AFB12-4348-46F7-B01C-1EA97C731CAA}"/>
              </a:ext>
            </a:extLst>
          </p:cNvPr>
          <p:cNvGrpSpPr/>
          <p:nvPr/>
        </p:nvGrpSpPr>
        <p:grpSpPr>
          <a:xfrm>
            <a:off x="1346479" y="11280162"/>
            <a:ext cx="3153426" cy="750446"/>
            <a:chOff x="2500298" y="285728"/>
            <a:chExt cx="1714512" cy="571504"/>
          </a:xfrm>
          <a:solidFill>
            <a:srgbClr val="ED7D31"/>
          </a:solidFill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68F7D807-034B-4EE0-A8B9-2081EB93B482}"/>
                </a:ext>
              </a:extLst>
            </p:cNvPr>
            <p:cNvSpPr/>
            <p:nvPr/>
          </p:nvSpPr>
          <p:spPr>
            <a:xfrm>
              <a:off x="2500298" y="285728"/>
              <a:ext cx="1357322" cy="571504"/>
            </a:xfrm>
            <a:prstGeom prst="rect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과제내용</a:t>
              </a:r>
            </a:p>
          </p:txBody>
        </p:sp>
        <p:sp>
          <p:nvSpPr>
            <p:cNvPr id="78" name="직각 삼각형 77">
              <a:extLst>
                <a:ext uri="{FF2B5EF4-FFF2-40B4-BE49-F238E27FC236}">
                  <a16:creationId xmlns:a16="http://schemas.microsoft.com/office/drawing/2014/main" id="{900C1581-7B19-45B0-A753-F62A8AC64445}"/>
                </a:ext>
              </a:extLst>
            </p:cNvPr>
            <p:cNvSpPr/>
            <p:nvPr/>
          </p:nvSpPr>
          <p:spPr>
            <a:xfrm flipV="1">
              <a:off x="3857620" y="285728"/>
              <a:ext cx="357190" cy="571504"/>
            </a:xfrm>
            <a:prstGeom prst="rtTriangle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24DC27D-428F-494D-98A2-41566E390D4C}"/>
              </a:ext>
            </a:extLst>
          </p:cNvPr>
          <p:cNvSpPr/>
          <p:nvPr/>
        </p:nvSpPr>
        <p:spPr>
          <a:xfrm>
            <a:off x="1177750" y="11280162"/>
            <a:ext cx="168729" cy="75044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3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ABD92A38-26C3-409B-B397-E86DBC113249}"/>
              </a:ext>
            </a:extLst>
          </p:cNvPr>
          <p:cNvGrpSpPr/>
          <p:nvPr/>
        </p:nvGrpSpPr>
        <p:grpSpPr>
          <a:xfrm>
            <a:off x="1177750" y="23461188"/>
            <a:ext cx="5041211" cy="750446"/>
            <a:chOff x="1224642" y="23461188"/>
            <a:chExt cx="5041211" cy="750446"/>
          </a:xfrm>
        </p:grpSpPr>
        <p:sp>
          <p:nvSpPr>
            <p:cNvPr id="84" name="직사각형 43">
              <a:extLst>
                <a:ext uri="{FF2B5EF4-FFF2-40B4-BE49-F238E27FC236}">
                  <a16:creationId xmlns:a16="http://schemas.microsoft.com/office/drawing/2014/main" id="{EC56BE77-10A4-4E54-97BD-4301BA2FDBFE}"/>
                </a:ext>
              </a:extLst>
            </p:cNvPr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활용방안 및 기대효과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0443CA68-EFD7-4E59-9B4D-5DE78D991345}"/>
                </a:ext>
              </a:extLst>
            </p:cNvPr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2B579D1-C527-410A-B54C-38BEE5573B9D}"/>
              </a:ext>
            </a:extLst>
          </p:cNvPr>
          <p:cNvSpPr txBox="1"/>
          <p:nvPr/>
        </p:nvSpPr>
        <p:spPr>
          <a:xfrm>
            <a:off x="783771" y="2829678"/>
            <a:ext cx="148219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KoPubWorld돋움체 Bold" panose="020B0600000101010101" charset="-127"/>
                <a:ea typeface="KoPubWorld돋움체 Bold" panose="020B0600000101010101" charset="-127"/>
                <a:cs typeface="KoPubWorld돋움체 Bold" panose="020B0600000101010101" charset="-127"/>
              </a:rPr>
              <a:t>TEMFO</a:t>
            </a:r>
            <a:endParaRPr lang="ko-KR" altLang="en-US" sz="7200" dirty="0">
              <a:solidFill>
                <a:schemeClr val="bg1"/>
              </a:solidFill>
              <a:latin typeface="KoPubWorld돋움체 Bold" panose="020B0600000101010101" charset="-127"/>
              <a:ea typeface="KoPubWorld돋움체 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9C57B7F-DF50-49AC-A095-03EE6C257B4E}"/>
              </a:ext>
            </a:extLst>
          </p:cNvPr>
          <p:cNvSpPr/>
          <p:nvPr/>
        </p:nvSpPr>
        <p:spPr>
          <a:xfrm>
            <a:off x="2900740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AC38C2E-F1C5-46DD-B72A-A914A737D63C}"/>
              </a:ext>
            </a:extLst>
          </p:cNvPr>
          <p:cNvSpPr/>
          <p:nvPr/>
        </p:nvSpPr>
        <p:spPr>
          <a:xfrm>
            <a:off x="10179777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Pathfinder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EC1DA1-2890-4669-AD5C-D20EDF2640D8}"/>
              </a:ext>
            </a:extLst>
          </p:cNvPr>
          <p:cNvSpPr/>
          <p:nvPr/>
        </p:nvSpPr>
        <p:spPr>
          <a:xfrm>
            <a:off x="2638870" y="5832880"/>
            <a:ext cx="301774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김선정 교수님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AF4853E-787E-49CF-AEBC-50EEF4D5D0CD}"/>
              </a:ext>
            </a:extLst>
          </p:cNvPr>
          <p:cNvSpPr/>
          <p:nvPr/>
        </p:nvSpPr>
        <p:spPr>
          <a:xfrm>
            <a:off x="10179777" y="5865555"/>
            <a:ext cx="5763138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김재석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최준민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박시연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홍채림</a:t>
            </a:r>
            <a:endParaRPr lang="en-US" altLang="ko-KR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614950-5E4B-051F-B493-806BACFADDE0}"/>
              </a:ext>
            </a:extLst>
          </p:cNvPr>
          <p:cNvSpPr txBox="1"/>
          <p:nvPr/>
        </p:nvSpPr>
        <p:spPr>
          <a:xfrm>
            <a:off x="1237119" y="8609811"/>
            <a:ext cx="19100292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2024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년까지 우주인을 달에 보내고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달에 지속가능한 유인 기지를 건설하려는 나사의 아르테미스 계획이 발표되면서 큰 관심을 몰았습니다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저희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Pathfinder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팀은 이 프로젝트를 통해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“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우주에 대한 지식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”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과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“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흥미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”, “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행성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테라포밍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”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이 정확히 무엇인지 알려주기 위한 게임을 만들었습니다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추가로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게임의 배경 상황을 부정적인 미래로 그림으로써 사람들에게 경각심을 심어주어 환경에 대한 문제 의식을 기르고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게임을 플레이함으로써 자연스럽게 우주에 대한 지식을 학습하도록 합니다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</a:t>
            </a:r>
            <a:endParaRPr lang="ko-KR" altLang="en-US" sz="3150" dirty="0">
              <a:latin typeface="+mn-ea"/>
              <a:cs typeface="KoPubWorld돋움체 Bold" panose="020B0600000101010101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F218AA2-4DF2-B5EA-A41B-87EFFE3DA976}"/>
              </a:ext>
            </a:extLst>
          </p:cNvPr>
          <p:cNvSpPr txBox="1"/>
          <p:nvPr/>
        </p:nvSpPr>
        <p:spPr>
          <a:xfrm>
            <a:off x="1177750" y="24407408"/>
            <a:ext cx="19419250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해당 게임은 특정 모델에 의한 실험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사회현상 등을 해결하기 위한 발판이 될 수 있는 시뮬레이션 게임입니다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우주 과학을 기반하여 현실과 유사한 근미래의 지구 상황을 두고 플레이함으로써 플레이어는 우주 과학에 대한 전반적인 지식을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얻게되며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플레이 결과를 통한 그들의 생각을 참조하여 우주에 대한 여러 사람들의 의견을 모을 수 있는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수단으로써도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작용이 가능하다고 생각합니다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</a:t>
            </a:r>
          </a:p>
          <a:p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또한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steam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게임 플랫폼을 이용하여 해당 게임의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demo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버전을 런칭하여 사업화를 시작한다면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얼리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엑세스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구매 혹은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demo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버전의 대운로드 수에 따른 타당한 투자 근거를 확보하여 투자처의 지원을 받고 사업을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확장시켜가는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방식을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채택하는것이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합리적이라고 생각하며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누구나 가볍게 즐기는 용도로 플레이하긴 어려운 시뮬레이션 게임의 특징상 시뮬레이션 게임 자체에 흥미가 있거나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, 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우주 전반적인 관심을 가진 매니아 계층 유저들을 판매 타깃으로 하여 게임을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확장시키는것이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바람직하다고 생각합니다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</a:t>
            </a:r>
            <a:endParaRPr lang="ko-KR" altLang="en-US" sz="3150" dirty="0">
              <a:latin typeface="+mn-ea"/>
              <a:cs typeface="KoPubWorld돋움체 Bold" panose="020B0600000101010101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0AA375A-532E-B8A9-6F2E-241A18C5C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114" y="12163221"/>
            <a:ext cx="6106377" cy="344853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BE85AFA-876E-B363-AC26-71D463603407}"/>
              </a:ext>
            </a:extLst>
          </p:cNvPr>
          <p:cNvSpPr txBox="1"/>
          <p:nvPr/>
        </p:nvSpPr>
        <p:spPr>
          <a:xfrm>
            <a:off x="1262114" y="15698074"/>
            <a:ext cx="601746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태양계  행성 별 궤도 이동 구현을 하였습니다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</a:t>
            </a:r>
            <a:endParaRPr lang="ko-KR" altLang="en-US" sz="3150" dirty="0">
              <a:latin typeface="+mn-ea"/>
              <a:cs typeface="KoPubWorld돋움체 Bold" panose="020B0600000101010101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77B4367D-0284-6328-F566-65A983EAD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821" y="17640379"/>
            <a:ext cx="6017462" cy="3465852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DEE23C4-992C-0DD5-BAE4-A1D0F3EA24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9758" y="17640379"/>
            <a:ext cx="6387083" cy="346329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22C5D7B-ECA4-C792-7EAC-BD59C659CF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14744" y="17640380"/>
            <a:ext cx="6282256" cy="346329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3B4A941-BA67-DC11-5D46-7C786D883222}"/>
              </a:ext>
            </a:extLst>
          </p:cNvPr>
          <p:cNvSpPr txBox="1"/>
          <p:nvPr/>
        </p:nvSpPr>
        <p:spPr>
          <a:xfrm>
            <a:off x="1324069" y="21345003"/>
            <a:ext cx="63870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달 표면에 건설할 건물들을 관리 하기 쉽도록 여러 데이터들을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1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개의 파일로 관리하게끔 단일화를 진행하였습니다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</a:t>
            </a:r>
            <a:endParaRPr lang="ko-KR" altLang="en-US" sz="3150" dirty="0">
              <a:latin typeface="+mn-ea"/>
              <a:cs typeface="KoPubWorld돋움체 Bold" panose="020B0600000101010101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035FBFE-CD73-1916-5F33-E1AD880C16C9}"/>
              </a:ext>
            </a:extLst>
          </p:cNvPr>
          <p:cNvSpPr txBox="1"/>
          <p:nvPr/>
        </p:nvSpPr>
        <p:spPr>
          <a:xfrm>
            <a:off x="7541552" y="15698074"/>
            <a:ext cx="132604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 err="1">
                <a:solidFill>
                  <a:srgbClr val="000000"/>
                </a:solidFill>
                <a:latin typeface="+mn-ea"/>
                <a:cs typeface="KoPubWorld돋움체 Bold" panose="020B0600000101010101" charset="-127"/>
              </a:rPr>
              <a:t>메인화면에서</a:t>
            </a:r>
            <a:r>
              <a:rPr lang="ko-KR" altLang="en-US" sz="3150" dirty="0">
                <a:solidFill>
                  <a:srgbClr val="000000"/>
                </a:solidFill>
                <a:latin typeface="+mn-ea"/>
                <a:cs typeface="KoPubWorld돋움체 Bold" panose="020B0600000101010101" charset="-127"/>
              </a:rPr>
              <a:t> 게임의 전반적인 상황을 보여주는 정보창과 아이콘을 통해 팝업창을 띄워 시각적으로 접근성과 편의성을 확보할 수 있도록 </a:t>
            </a:r>
            <a:r>
              <a:rPr lang="en-US" altLang="ko-KR" sz="3150" dirty="0">
                <a:solidFill>
                  <a:srgbClr val="000000"/>
                </a:solidFill>
                <a:latin typeface="+mn-ea"/>
                <a:cs typeface="KoPubWorld돋움체 Bold" panose="020B0600000101010101" charset="-127"/>
              </a:rPr>
              <a:t>UI</a:t>
            </a:r>
            <a:r>
              <a:rPr lang="ko-KR" altLang="en-US" sz="3150" dirty="0">
                <a:solidFill>
                  <a:srgbClr val="000000"/>
                </a:solidFill>
                <a:latin typeface="+mn-ea"/>
                <a:cs typeface="KoPubWorld돋움체 Bold" panose="020B0600000101010101" charset="-127"/>
              </a:rPr>
              <a:t>를 설계한 결과물과 이를 구성하는 비주얼 </a:t>
            </a:r>
            <a:r>
              <a:rPr lang="ko-KR" altLang="en-US" sz="3150" dirty="0" err="1">
                <a:solidFill>
                  <a:srgbClr val="000000"/>
                </a:solidFill>
                <a:latin typeface="+mn-ea"/>
                <a:cs typeface="KoPubWorld돋움체 Bold" panose="020B0600000101010101" charset="-127"/>
              </a:rPr>
              <a:t>스크립팅을</a:t>
            </a:r>
            <a:r>
              <a:rPr lang="ko-KR" altLang="en-US" sz="3150" dirty="0">
                <a:solidFill>
                  <a:srgbClr val="000000"/>
                </a:solidFill>
                <a:latin typeface="+mn-ea"/>
                <a:cs typeface="KoPubWorld돋움체 Bold" panose="020B0600000101010101" charset="-127"/>
              </a:rPr>
              <a:t> 구현하였습니다</a:t>
            </a:r>
            <a:r>
              <a:rPr lang="en-US" altLang="ko-KR" sz="3150" dirty="0">
                <a:solidFill>
                  <a:srgbClr val="000000"/>
                </a:solidFill>
                <a:latin typeface="+mn-ea"/>
                <a:cs typeface="KoPubWorld돋움체 Bold" panose="020B0600000101010101" charset="-127"/>
              </a:rPr>
              <a:t>.</a:t>
            </a:r>
            <a:endParaRPr lang="en-US" altLang="ko-KR" sz="3150" dirty="0">
              <a:latin typeface="+mn-ea"/>
              <a:cs typeface="KoPubWorld돋움체 Bold" panose="020B0600000101010101" charset="-127"/>
            </a:endParaRPr>
          </a:p>
          <a:p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2892C1F-4EA1-69BF-DEB5-7FA00511BDBD}"/>
              </a:ext>
            </a:extLst>
          </p:cNvPr>
          <p:cNvSpPr txBox="1"/>
          <p:nvPr/>
        </p:nvSpPr>
        <p:spPr>
          <a:xfrm>
            <a:off x="7639758" y="21345003"/>
            <a:ext cx="6065442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모듈식으로 구현한 레벨디자인과 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UI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를 통합하였습니다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 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95F51CE-F95B-CC23-4AF7-53E78057A92A}"/>
              </a:ext>
            </a:extLst>
          </p:cNvPr>
          <p:cNvSpPr txBox="1"/>
          <p:nvPr/>
        </p:nvSpPr>
        <p:spPr>
          <a:xfrm>
            <a:off x="14095767" y="21280504"/>
            <a:ext cx="66194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배경상황 및 서사 설명을 이해하기 쉽게 시놉시스를 글 대신 간단한 러프 스케치로 </a:t>
            </a:r>
            <a:r>
              <a:rPr lang="ko-KR" altLang="en-US" sz="3150" dirty="0" err="1">
                <a:latin typeface="+mn-ea"/>
                <a:cs typeface="KoPubWorld돋움체 Bold" panose="020B0600000101010101" charset="-127"/>
              </a:rPr>
              <a:t>인트로를</a:t>
            </a:r>
            <a:r>
              <a:rPr lang="ko-KR" altLang="en-US" sz="3150" dirty="0">
                <a:latin typeface="+mn-ea"/>
                <a:cs typeface="KoPubWorld돋움체 Bold" panose="020B0600000101010101" charset="-127"/>
              </a:rPr>
              <a:t> 구성하였습니다</a:t>
            </a:r>
            <a:r>
              <a:rPr lang="en-US" altLang="ko-KR" sz="3150" dirty="0">
                <a:latin typeface="+mn-ea"/>
                <a:cs typeface="KoPubWorld돋움체 Bold" panose="020B0600000101010101" charset="-127"/>
              </a:rPr>
              <a:t>.</a:t>
            </a:r>
            <a:endParaRPr lang="ko-KR" altLang="en-US" sz="3150" dirty="0">
              <a:latin typeface="+mn-ea"/>
              <a:cs typeface="KoPubWorld돋움체 Bold" panose="020B0600000101010101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1DC8CBE-DF40-45A5-BE25-7D92EFB36B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9758" y="12163221"/>
            <a:ext cx="6387083" cy="346329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07EB073-E50C-469A-8D37-9B59473467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71253" y="12137616"/>
            <a:ext cx="6369237" cy="3488900"/>
          </a:xfrm>
          <a:prstGeom prst="rect">
            <a:avLst/>
          </a:prstGeom>
        </p:spPr>
      </p:pic>
      <p:sp>
        <p:nvSpPr>
          <p:cNvPr id="10" name="Rectangle 6">
            <a:extLst>
              <a:ext uri="{FF2B5EF4-FFF2-40B4-BE49-F238E27FC236}">
                <a16:creationId xmlns:a16="http://schemas.microsoft.com/office/drawing/2014/main" id="{B51B605C-EAFB-4BBC-8DD6-64459C505E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50" y="457200"/>
            <a:ext cx="215995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127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한컴바탕"/>
              </a:rPr>
              <a:t> </a:t>
            </a: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550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365</TotalTime>
  <Words>284</Words>
  <Application>Microsoft Office PowerPoint</Application>
  <PresentationFormat>사용자 지정</PresentationFormat>
  <Paragraphs>17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Calibri</vt:lpstr>
      <vt:lpstr>한컴바탕</vt:lpstr>
      <vt:lpstr>Calibri Light</vt:lpstr>
      <vt:lpstr>KoPubWorld돋움체 Bold</vt:lpstr>
      <vt:lpstr>Arial</vt:lpstr>
      <vt:lpstr>맑은 고딕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jiho</dc:creator>
  <cp:lastModifiedBy>junmin choi</cp:lastModifiedBy>
  <cp:revision>36</cp:revision>
  <dcterms:created xsi:type="dcterms:W3CDTF">2020-11-19T05:40:31Z</dcterms:created>
  <dcterms:modified xsi:type="dcterms:W3CDTF">2022-05-26T14:32:03Z</dcterms:modified>
</cp:coreProperties>
</file>

<file path=docProps/thumbnail.jpeg>
</file>